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0"/>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556" r:id="rId90"/>
    <p:sldId id="557" r:id="rId91"/>
    <p:sldId id="558" r:id="rId92"/>
    <p:sldId id="450" r:id="rId93"/>
    <p:sldId id="559" r:id="rId94"/>
    <p:sldId id="560" r:id="rId95"/>
    <p:sldId id="451" r:id="rId96"/>
    <p:sldId id="452" r:id="rId97"/>
    <p:sldId id="453" r:id="rId98"/>
    <p:sldId id="417" r:id="rId99"/>
    <p:sldId id="493" r:id="rId100"/>
    <p:sldId id="525" r:id="rId101"/>
    <p:sldId id="399" r:id="rId102"/>
    <p:sldId id="458" r:id="rId103"/>
    <p:sldId id="400" r:id="rId104"/>
    <p:sldId id="542" r:id="rId105"/>
    <p:sldId id="401" r:id="rId106"/>
    <p:sldId id="486" r:id="rId107"/>
    <p:sldId id="487" r:id="rId108"/>
    <p:sldId id="488" r:id="rId109"/>
    <p:sldId id="489" r:id="rId110"/>
    <p:sldId id="540" r:id="rId111"/>
    <p:sldId id="541" r:id="rId112"/>
    <p:sldId id="543" r:id="rId113"/>
    <p:sldId id="490" r:id="rId114"/>
    <p:sldId id="544" r:id="rId115"/>
    <p:sldId id="545" r:id="rId116"/>
    <p:sldId id="546" r:id="rId117"/>
    <p:sldId id="547" r:id="rId118"/>
    <p:sldId id="548" r:id="rId119"/>
    <p:sldId id="549" r:id="rId120"/>
    <p:sldId id="550" r:id="rId121"/>
    <p:sldId id="409" r:id="rId122"/>
    <p:sldId id="410" r:id="rId123"/>
    <p:sldId id="411" r:id="rId124"/>
    <p:sldId id="484" r:id="rId125"/>
    <p:sldId id="526" r:id="rId126"/>
    <p:sldId id="471" r:id="rId127"/>
    <p:sldId id="473" r:id="rId128"/>
    <p:sldId id="472" r:id="rId1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935" autoAdjust="0"/>
  </p:normalViewPr>
  <p:slideViewPr>
    <p:cSldViewPr snapToGrid="0">
      <p:cViewPr varScale="1">
        <p:scale>
          <a:sx n="61" d="100"/>
          <a:sy n="61" d="100"/>
        </p:scale>
        <p:origin x="332" y="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060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125</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12/12/2019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12/12/2019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12/12/2019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yzandme/aws-glue-tutorial.git"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4.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 (Personal or Temporary)</a:t>
            </a:r>
          </a:p>
          <a:p>
            <a:pPr lvl="1"/>
            <a:r>
              <a:rPr lang="en-US" sz="2000" dirty="0"/>
              <a:t>Clone or save git repository </a:t>
            </a:r>
            <a:r>
              <a:rPr lang="en-US" sz="2000" dirty="0">
                <a:hlinkClick r:id="rId4"/>
              </a:rPr>
              <a:t>https://github.com/jayzandme/aws-glue-tutorial.git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3">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3896264" y="1538904"/>
            <a:ext cx="4399472" cy="4733256"/>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673184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394875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871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63D99F1-8D5C-4831-9296-9ACE006AB476}"/>
              </a:ext>
            </a:extLst>
          </p:cNvPr>
          <p:cNvPicPr>
            <a:picLocks noChangeAspect="1"/>
          </p:cNvPicPr>
          <p:nvPr/>
        </p:nvPicPr>
        <p:blipFill rotWithShape="1">
          <a:blip r:embed="rId2"/>
          <a:srcRect r="2984"/>
          <a:stretch/>
        </p:blipFill>
        <p:spPr>
          <a:xfrm>
            <a:off x="2650801" y="1143493"/>
            <a:ext cx="8658578" cy="5495925"/>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616275" y="2140253"/>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821796" y="3706780"/>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532192" y="5002269"/>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2"/>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4"/>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spAutoFit/>
          </a:bodyPr>
          <a:lstStyle/>
          <a:p>
            <a:r>
              <a:rPr lang="en-US" sz="2400" dirty="0">
                <a:solidFill>
                  <a:srgbClr val="FF0000"/>
                </a:solidFill>
                <a:latin typeface="+mj-lt"/>
              </a:rPr>
              <a:t>Change ‘Publicly </a:t>
            </a:r>
            <a:r>
              <a:rPr lang="en-US" sz="2400" dirty="0" err="1">
                <a:solidFill>
                  <a:srgbClr val="FF0000"/>
                </a:solidFill>
                <a:latin typeface="+mj-lt"/>
              </a:rPr>
              <a:t>Accessable</a:t>
            </a:r>
            <a:r>
              <a:rPr lang="en-US" sz="2400" dirty="0">
                <a:solidFill>
                  <a:srgbClr val="FF0000"/>
                </a:solidFill>
                <a:latin typeface="+mj-lt"/>
              </a:rPr>
              <a:t>’ to Yes</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2" name="Picture 1">
            <a:extLst>
              <a:ext uri="{FF2B5EF4-FFF2-40B4-BE49-F238E27FC236}">
                <a16:creationId xmlns:a16="http://schemas.microsoft.com/office/drawing/2014/main" id="{84575C4E-1484-4BE7-AAB3-9A381AD33DF9}"/>
              </a:ext>
            </a:extLst>
          </p:cNvPr>
          <p:cNvPicPr>
            <a:picLocks noChangeAspect="1"/>
          </p:cNvPicPr>
          <p:nvPr/>
        </p:nvPicPr>
        <p:blipFill rotWithShape="1">
          <a:blip r:embed="rId3"/>
          <a:srcRect t="1936" b="46846"/>
          <a:stretch/>
        </p:blipFill>
        <p:spPr>
          <a:xfrm>
            <a:off x="0" y="1999592"/>
            <a:ext cx="12192000" cy="28588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7A6AB6C-1FE2-401C-AD57-8F685EB1E529}"/>
              </a:ext>
            </a:extLst>
          </p:cNvPr>
          <p:cNvPicPr>
            <a:picLocks noChangeAspect="1"/>
          </p:cNvPicPr>
          <p:nvPr/>
        </p:nvPicPr>
        <p:blipFill rotWithShape="1">
          <a:blip r:embed="rId2"/>
          <a:srcRect r="22328" b="61822"/>
          <a:stretch/>
        </p:blipFill>
        <p:spPr>
          <a:xfrm>
            <a:off x="156845" y="4300162"/>
            <a:ext cx="7556938" cy="1662777"/>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15D463A1-1800-4B13-9EBE-CA58B8801171}"/>
              </a:ext>
            </a:extLst>
          </p:cNvPr>
          <p:cNvPicPr>
            <a:picLocks noChangeAspect="1"/>
          </p:cNvPicPr>
          <p:nvPr/>
        </p:nvPicPr>
        <p:blipFill rotWithShape="1">
          <a:blip r:embed="rId3"/>
          <a:srcRect r="29816"/>
          <a:stretch/>
        </p:blipFill>
        <p:spPr>
          <a:xfrm>
            <a:off x="212957" y="1994026"/>
            <a:ext cx="7444714" cy="2231391"/>
          </a:xfrm>
          <a:prstGeom prst="rect">
            <a:avLst/>
          </a:prstGeom>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49D45B57-A7A1-4BD6-B556-2F8FDEC00047}"/>
              </a:ext>
            </a:extLst>
          </p:cNvPr>
          <p:cNvPicPr>
            <a:picLocks noChangeAspect="1"/>
          </p:cNvPicPr>
          <p:nvPr/>
        </p:nvPicPr>
        <p:blipFill rotWithShape="1">
          <a:blip r:embed="rId4"/>
          <a:srcRect l="65640" t="12198" b="9467"/>
          <a:stretch/>
        </p:blipFill>
        <p:spPr>
          <a:xfrm>
            <a:off x="8594956" y="408535"/>
            <a:ext cx="3384087" cy="4379797"/>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aws</a:t>
            </a:r>
            <a:r>
              <a:rPr lang="en-US" sz="2400" dirty="0">
                <a:solidFill>
                  <a:srgbClr val="FF0000"/>
                </a:solidFill>
              </a:rPr>
              <a:t>-glue</a:t>
            </a: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243933"/>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9781732" y="4082902"/>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623437" y="2091758"/>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738998" y="5243933"/>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2961424" y="6088262"/>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572000" y="5580993"/>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spAutoFit/>
          </a:bodyPr>
          <a:lstStyle/>
          <a:p>
            <a:r>
              <a:rPr lang="en-US" sz="2400" dirty="0">
                <a:solidFill>
                  <a:srgbClr val="FF0000"/>
                </a:solidFill>
              </a:rPr>
              <a:t>Select the Redshift JDBC Driver you </a:t>
            </a:r>
            <a:r>
              <a:rPr lang="en-US" sz="2400" dirty="0" err="1">
                <a:solidFill>
                  <a:srgbClr val="FF0000"/>
                </a:solidFill>
              </a:rPr>
              <a:t>downlowed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992996" cy="1569660"/>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110908" y="3716914"/>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767761"/>
            <a:ext cx="3399037" cy="538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954107"/>
          </a:xfrm>
          <a:prstGeom prst="rect">
            <a:avLst/>
          </a:prstGeom>
          <a:noFill/>
        </p:spPr>
        <p:txBody>
          <a:bodyPr wrap="square" rtlCol="0">
            <a:spAutoFit/>
          </a:bodyPr>
          <a:lstStyle/>
          <a:p>
            <a:r>
              <a:rPr lang="en-US" sz="2800" dirty="0">
                <a:solidFill>
                  <a:srgbClr val="FF0000"/>
                </a:solidFill>
              </a:rPr>
              <a:t>Add file from repository called “</a:t>
            </a:r>
            <a:r>
              <a:rPr lang="en-US" sz="2800" dirty="0" err="1">
                <a:solidFill>
                  <a:srgbClr val="FF0000"/>
                </a:solidFill>
              </a:rPr>
              <a:t>WA_Sales_Products</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954107"/>
          </a:xfrm>
          <a:prstGeom prst="rect">
            <a:avLst/>
          </a:prstGeom>
          <a:noFill/>
        </p:spPr>
        <p:txBody>
          <a:bodyPr wrap="square" rtlCol="0">
            <a:spAutoFit/>
          </a:bodyPr>
          <a:lstStyle/>
          <a:p>
            <a:r>
              <a:rPr lang="en-US" sz="2800" dirty="0">
                <a:solidFill>
                  <a:srgbClr val="FF0000"/>
                </a:solidFill>
              </a:rPr>
              <a:t>Add file from repository called “</a:t>
            </a:r>
            <a:r>
              <a:rPr lang="en-US" sz="2800" dirty="0" err="1">
                <a:solidFill>
                  <a:srgbClr val="FF0000"/>
                </a:solidFill>
              </a:rPr>
              <a:t>WA_Sales_Products</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a:t>
            </a:r>
          </a:p>
          <a:p>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2">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4">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5">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002500"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2">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2">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2">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3"/>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2"/>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5FB2360-F6F1-4C74-B7D5-FFE50DD3EC27}"/>
              </a:ext>
            </a:extLst>
          </p:cNvPr>
          <p:cNvPicPr>
            <a:picLocks noChangeAspect="1"/>
          </p:cNvPicPr>
          <p:nvPr/>
        </p:nvPicPr>
        <p:blipFill rotWithShape="1">
          <a:blip r:embed="rId3">
            <a:extLst>
              <a:ext uri="{28A0092B-C50C-407E-A947-70E740481C1C}">
                <a14:useLocalDpi xmlns:a14="http://schemas.microsoft.com/office/drawing/2010/main" val="0"/>
              </a:ext>
            </a:extLst>
          </a:blip>
          <a:srcRect r="3670" b="44285"/>
          <a:stretch/>
        </p:blipFill>
        <p:spPr>
          <a:xfrm>
            <a:off x="2780497" y="1653184"/>
            <a:ext cx="8990420" cy="4281787"/>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875806"/>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70" y="4922032"/>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34657" y="4736176"/>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‘GLUE_DB_NAME'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‘GLUBE_TABLE_NAME'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875722" y="1947407"/>
            <a:ext cx="5740118" cy="4117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a:stCxn id="10" idx="1"/>
          </p:cNvCxnSpPr>
          <p:nvPr/>
        </p:nvCxnSpPr>
        <p:spPr>
          <a:xfrm flipH="1" flipV="1">
            <a:off x="5745781" y="3183962"/>
            <a:ext cx="2870059" cy="7428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8615840" y="3141958"/>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615840" y="1162577"/>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62DF34D1-4AE2-455E-9014-FBD5124A159C}"/>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4"/>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8030BC17-9BF4-42E3-BBBB-E7D55641450F}"/>
              </a:ext>
            </a:extLst>
          </p:cNvPr>
          <p:cNvPicPr>
            <a:picLocks noChangeAspect="1"/>
          </p:cNvPicPr>
          <p:nvPr/>
        </p:nvPicPr>
        <p:blipFill>
          <a:blip r:embed="rId5"/>
          <a:stretch>
            <a:fillRect/>
          </a:stretch>
        </p:blipFill>
        <p:spPr>
          <a:xfrm>
            <a:off x="4141805" y="3553731"/>
            <a:ext cx="7890639" cy="3227367"/>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10636469" y="6390290"/>
            <a:ext cx="1395974" cy="39080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92DFB-31D6-426D-9CE0-15FCCAB2D0E8}"/>
              </a:ext>
            </a:extLst>
          </p:cNvPr>
          <p:cNvPicPr>
            <a:picLocks noChangeAspect="1"/>
          </p:cNvPicPr>
          <p:nvPr/>
        </p:nvPicPr>
        <p:blipFill rotWithShape="1">
          <a:blip r:embed="rId3"/>
          <a:srcRect r="30854"/>
          <a:stretch/>
        </p:blipFill>
        <p:spPr>
          <a:xfrm>
            <a:off x="261825" y="3323650"/>
            <a:ext cx="4925426" cy="2469788"/>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5276193" y="1752957"/>
            <a:ext cx="620110" cy="10261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579316" y="737542"/>
            <a:ext cx="4510554" cy="1974594"/>
          </a:xfrm>
          <a:prstGeom prst="rect">
            <a:avLst/>
          </a:prstGeom>
        </p:spPr>
        <p:style>
          <a:lnRef idx="2">
            <a:schemeClr val="dk1"/>
          </a:lnRef>
          <a:fillRef idx="1">
            <a:schemeClr val="lt1"/>
          </a:fillRef>
          <a:effectRef idx="0">
            <a:schemeClr val="dk1"/>
          </a:effectRef>
          <a:fontRef idx="minor">
            <a:schemeClr val="dk1"/>
          </a:fontRef>
        </p:style>
      </p:pic>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p>
        </p:txBody>
      </p:sp>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2753543" y="3200230"/>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807971" cy="3698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055104" y="3088684"/>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142310" y="828284"/>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596937" y="1274299"/>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1"/>
      <p:bldP spid="21" grpId="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386168" y="1767449"/>
            <a:ext cx="3431924" cy="4851304"/>
          </a:xfrm>
        </p:spPr>
        <p:txBody>
          <a:bodyPr>
            <a:normAutofit/>
          </a:bodyPr>
          <a:lstStyle/>
          <a:p>
            <a:r>
              <a:rPr lang="en-US" sz="2400" dirty="0"/>
              <a:t>Instead of running the Glue job manually, have it run automatically when a file is added to S3.</a:t>
            </a:r>
          </a:p>
          <a:p>
            <a:r>
              <a:rPr lang="en-US" sz="2400" dirty="0"/>
              <a:t>Do this using a Lambda.</a:t>
            </a:r>
          </a:p>
          <a:p>
            <a:r>
              <a:rPr lang="en-US" sz="2400" dirty="0"/>
              <a:t>You can set a Lambda to run when a file lands in an S3 bucket</a:t>
            </a:r>
          </a:p>
          <a:p>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663956" y="1251781"/>
            <a:ext cx="4510554" cy="1974594"/>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3921191" y="3729788"/>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V="1">
            <a:off x="2235283" y="2690649"/>
            <a:ext cx="3513876" cy="1713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CA363D-3C6E-4322-A795-61D1F049E18F}"/>
              </a:ext>
            </a:extLst>
          </p:cNvPr>
          <p:cNvCxnSpPr>
            <a:cxnSpLocks/>
          </p:cNvCxnSpPr>
          <p:nvPr/>
        </p:nvCxnSpPr>
        <p:spPr>
          <a:xfrm flipV="1">
            <a:off x="3430875" y="5728138"/>
            <a:ext cx="2774021" cy="1512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038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973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source_key_name.rsplit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].split(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9940</TotalTime>
  <Words>4129</Words>
  <Application>Microsoft Office PowerPoint</Application>
  <PresentationFormat>Widescreen</PresentationFormat>
  <Paragraphs>862</Paragraphs>
  <Slides>128</Slides>
  <Notes>40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128</vt:i4>
      </vt:variant>
    </vt:vector>
  </HeadingPairs>
  <TitlesOfParts>
    <vt:vector size="137" baseType="lpstr">
      <vt:lpstr>Abadi</vt:lpstr>
      <vt:lpstr>Arial</vt:lpstr>
      <vt:lpstr>Calibri</vt:lpstr>
      <vt:lpstr>Lucida Console</vt:lpstr>
      <vt:lpstr>Rockwell</vt:lpstr>
      <vt:lpstr>Rockwell Condensed</vt:lpstr>
      <vt:lpstr>Rockwell Extra Bold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442</cp:revision>
  <dcterms:created xsi:type="dcterms:W3CDTF">2018-07-27T13:09:52Z</dcterms:created>
  <dcterms:modified xsi:type="dcterms:W3CDTF">2019-12-14T22:08:41Z</dcterms:modified>
</cp:coreProperties>
</file>